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4" r:id="rId3"/>
    <p:sldId id="273" r:id="rId4"/>
    <p:sldId id="257" r:id="rId5"/>
    <p:sldId id="267" r:id="rId6"/>
    <p:sldId id="258" r:id="rId7"/>
    <p:sldId id="290" r:id="rId8"/>
    <p:sldId id="288" r:id="rId9"/>
    <p:sldId id="260" r:id="rId10"/>
    <p:sldId id="269" r:id="rId11"/>
    <p:sldId id="268" r:id="rId12"/>
    <p:sldId id="262" r:id="rId13"/>
    <p:sldId id="272" r:id="rId14"/>
    <p:sldId id="276" r:id="rId15"/>
    <p:sldId id="285" r:id="rId16"/>
    <p:sldId id="286" r:id="rId17"/>
    <p:sldId id="287" r:id="rId18"/>
    <p:sldId id="284" r:id="rId19"/>
    <p:sldId id="265" r:id="rId20"/>
    <p:sldId id="274" r:id="rId21"/>
    <p:sldId id="28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16411374-71D0-4729-AFF6-ACA64B4CF584}">
          <p14:sldIdLst>
            <p14:sldId id="256"/>
            <p14:sldId id="264"/>
            <p14:sldId id="273"/>
            <p14:sldId id="257"/>
            <p14:sldId id="267"/>
            <p14:sldId id="258"/>
            <p14:sldId id="290"/>
            <p14:sldId id="288"/>
            <p14:sldId id="260"/>
            <p14:sldId id="269"/>
            <p14:sldId id="268"/>
            <p14:sldId id="262"/>
            <p14:sldId id="272"/>
            <p14:sldId id="276"/>
            <p14:sldId id="285"/>
            <p14:sldId id="286"/>
            <p14:sldId id="287"/>
          </p14:sldIdLst>
        </p14:section>
        <p14:section name="未來可能新增的部分" id="{3EA6DF77-B96D-4F38-98CF-AF434AF23CEF}">
          <p14:sldIdLst>
            <p14:sldId id="284"/>
          </p14:sldIdLst>
        </p14:section>
        <p14:section name="下周進度&amp;參考資料" id="{F8A61ABA-914F-46C3-9F4D-5093C6B18832}">
          <p14:sldIdLst>
            <p14:sldId id="265"/>
            <p14:sldId id="274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俊彥 游" initials="俊彥" lastIdx="1" clrIdx="0">
    <p:extLst>
      <p:ext uri="{19B8F6BF-5375-455C-9EA6-DF929625EA0E}">
        <p15:presenceInfo xmlns:p15="http://schemas.microsoft.com/office/powerpoint/2012/main" userId="268cc057a0e4b8e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3-29T23:13:23.664" idx="1">
    <p:pos x="10" y="10"/>
    <p:text>未來可能新增的部分</p:text>
    <p:extLst>
      <p:ext uri="{C676402C-5697-4E1C-873F-D02D1690AC5C}">
        <p15:threadingInfo xmlns:p15="http://schemas.microsoft.com/office/powerpoint/2012/main" timeZoneBias="-48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198840-9293-4633-ACD0-5447D2E9C970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0"/>
      <dgm:spPr/>
    </dgm:pt>
    <dgm:pt modelId="{A0804AFF-9C29-4011-B635-359AD928EF93}" type="pres">
      <dgm:prSet presAssocID="{9A198840-9293-4633-ACD0-5447D2E9C970}" presName="Name0" presStyleCnt="0">
        <dgm:presLayoutVars>
          <dgm:dir/>
          <dgm:resizeHandles val="exact"/>
        </dgm:presLayoutVars>
      </dgm:prSet>
      <dgm:spPr/>
    </dgm:pt>
  </dgm:ptLst>
  <dgm:cxnLst>
    <dgm:cxn modelId="{71A68977-E9C0-4DF8-B79A-64120ED2F854}" type="presOf" srcId="{9A198840-9293-4633-ACD0-5447D2E9C970}" destId="{A0804AFF-9C29-4011-B635-359AD928EF93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85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08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955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48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194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752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649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84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74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26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4/29/2023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244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4/29/2023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52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Ev6CCg2BC8&amp;t=516s" TargetMode="External"/><Relationship Id="rId2" Type="http://schemas.openxmlformats.org/officeDocument/2006/relationships/hyperlink" Target="https://squatuniversity.com/2016/04/20/the-real-science-of-the-squa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goQuocBao1010/Exercise-Correction" TargetMode="External"/><Relationship Id="rId5" Type="http://schemas.openxmlformats.org/officeDocument/2006/relationships/hyperlink" Target="https://assets.researchsquare.com/files/rs-2047283/v1_covered.pdf?c=1664462832" TargetMode="External"/><Relationship Id="rId4" Type="http://schemas.openxmlformats.org/officeDocument/2006/relationships/hyperlink" Target="https://devpost.com/software/form-ai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DC24515-0E0F-1B08-00DE-CDD90DFC6B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3424" y="1113974"/>
            <a:ext cx="9485152" cy="2387600"/>
          </a:xfrm>
        </p:spPr>
        <p:txBody>
          <a:bodyPr/>
          <a:lstStyle/>
          <a:p>
            <a:r>
              <a:rPr lang="zh-TW" altLang="en-US" b="1" dirty="0"/>
              <a:t>下肢重訓姿勢矯正輔助系統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CDC57D5-FD21-A901-8D0A-ACF77055E6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3027362"/>
          </a:xfrm>
        </p:spPr>
        <p:txBody>
          <a:bodyPr/>
          <a:lstStyle/>
          <a:p>
            <a:pPr algn="l"/>
            <a:endParaRPr lang="en-US" altLang="zh-TW" dirty="0"/>
          </a:p>
          <a:p>
            <a:r>
              <a:rPr lang="zh-TW" altLang="en-US" dirty="0"/>
              <a:t>組員：</a:t>
            </a:r>
            <a:endParaRPr lang="en-US" altLang="zh-TW" dirty="0"/>
          </a:p>
          <a:p>
            <a:r>
              <a:rPr lang="en-US" altLang="zh-TW" dirty="0"/>
              <a:t>ACS109101</a:t>
            </a:r>
            <a:r>
              <a:rPr lang="zh-TW" altLang="en-US" dirty="0"/>
              <a:t> 游俊彥</a:t>
            </a:r>
            <a:endParaRPr lang="en-US" altLang="zh-TW" dirty="0"/>
          </a:p>
          <a:p>
            <a:r>
              <a:rPr lang="en-US" altLang="zh-TW" dirty="0"/>
              <a:t>ACS109122</a:t>
            </a:r>
            <a:r>
              <a:rPr lang="zh-TW" altLang="en-US" dirty="0"/>
              <a:t> 毛裕綸</a:t>
            </a:r>
            <a:br>
              <a:rPr lang="en-US" altLang="zh-TW" dirty="0"/>
            </a:br>
            <a:br>
              <a:rPr lang="en-US" altLang="zh-TW" dirty="0"/>
            </a:br>
            <a:r>
              <a:rPr lang="zh-TW" altLang="en-US" dirty="0"/>
              <a:t>指導教授：王讚彬</a:t>
            </a:r>
          </a:p>
        </p:txBody>
      </p:sp>
    </p:spTree>
    <p:extLst>
      <p:ext uri="{BB962C8B-B14F-4D97-AF65-F5344CB8AC3E}">
        <p14:creationId xmlns:p14="http://schemas.microsoft.com/office/powerpoint/2010/main" val="1618198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853C32-36F2-9F89-680A-DEF8D577D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下肢的肌群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FEC031-8485-A45A-C042-9B57C58A0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9533"/>
            <a:ext cx="10515600" cy="4812544"/>
          </a:xfrm>
        </p:spPr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zh-TW" altLang="en-US" dirty="0">
                <a:solidFill>
                  <a:schemeClr val="tx1"/>
                </a:solidFill>
              </a:rPr>
              <a:t>股四頭肌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/>
                </a:solidFill>
              </a:rPr>
              <a:t> 臀大肌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腿後腱</a:t>
            </a: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小腿肌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避免動作太多做不完，先針對能把下肢所有肌肉都能練到的深蹲進行姿態矯正，若有餘力再新增其他肌群的訓練動作。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5FD2856-5BA7-BA07-B25A-A9B107E55C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201" y="365125"/>
            <a:ext cx="5711599" cy="3457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298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42270DD-0845-E55B-7169-6937849405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5097"/>
            <a:ext cx="10515600" cy="5671866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tx1"/>
                </a:solidFill>
              </a:rPr>
              <a:t> 股四頭肌：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/>
                </a:solidFill>
              </a:rPr>
              <a:t>自重深蹲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/>
                </a:solidFill>
              </a:rPr>
              <a:t>啞鈴深蹲</a:t>
            </a:r>
            <a:endParaRPr lang="en-US" altLang="zh-TW" dirty="0">
              <a:solidFill>
                <a:schemeClr val="tx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tx1"/>
                </a:solidFill>
              </a:rPr>
              <a:t>槓鈴深蹲</a:t>
            </a:r>
            <a:endParaRPr lang="en-US" altLang="zh-TW" dirty="0">
              <a:solidFill>
                <a:schemeClr val="tx1"/>
              </a:solidFill>
            </a:endParaRPr>
          </a:p>
          <a:p>
            <a:pPr marL="0" indent="0">
              <a:buNone/>
            </a:pPr>
            <a:br>
              <a:rPr lang="en-US" altLang="zh-TW" dirty="0"/>
            </a:br>
            <a:r>
              <a:rPr lang="zh-TW" altLang="en-US" dirty="0"/>
              <a:t>若有餘力會新增：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臀大肌：</a:t>
            </a: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橋式</a:t>
            </a: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啞鈴臀推</a:t>
            </a:r>
            <a:endParaRPr lang="en-US" altLang="zh-TW" dirty="0"/>
          </a:p>
          <a:p>
            <a:pPr>
              <a:buFont typeface="Arial" panose="020B0604020202020204" pitchFamily="34" charset="0"/>
              <a:buChar char="•"/>
            </a:pPr>
            <a:r>
              <a:rPr lang="zh-TW" altLang="en-US" dirty="0"/>
              <a:t> 槓鈴臀推</a:t>
            </a:r>
            <a:endParaRPr lang="en-US" altLang="zh-TW" dirty="0"/>
          </a:p>
          <a:p>
            <a:pPr marL="0" indent="0">
              <a:buNone/>
            </a:pPr>
            <a:endParaRPr lang="en-US" altLang="zh-TW" dirty="0">
              <a:solidFill>
                <a:srgbClr val="FF0000"/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E76382D-52F4-1FC8-E1F3-7619052D9C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2307" y="221075"/>
            <a:ext cx="6751320" cy="19832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DB654C6-3C7D-E20A-A0FE-8A2DF5B18D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545" y="2712081"/>
            <a:ext cx="3924844" cy="392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053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E91A7A-6CF7-C82A-04C2-0DA5459DD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功能性訓練動作姿態矯正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F061AD7-7EBD-90A5-30CD-1CAB087F5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系統同時也可以在使用者進行訓練時為使用者矯正訓練動作姿態，幫助使用者在不受傷的前提下有效率地訓練目標肌群。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1774CD5-DD29-F49C-B9F9-DC755DF90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502" y="3037708"/>
            <a:ext cx="6504996" cy="392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864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344498-B09B-B109-A16A-DAF4586D1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訓練動作姿態矯正判定標準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深蹲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60DA7F-5D0F-343B-D37F-8595C6AA1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011"/>
            <a:ext cx="10515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向心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腳張開約</a:t>
            </a:r>
            <a:r>
              <a:rPr lang="en-US" altLang="zh-TW" dirty="0"/>
              <a:t>1~1.5</a:t>
            </a:r>
            <a:r>
              <a:rPr lang="zh-TW" altLang="en-US" dirty="0"/>
              <a:t>個肩寬。</a:t>
            </a:r>
            <a:r>
              <a:rPr lang="en-US" altLang="zh-TW" dirty="0"/>
              <a:t>(</a:t>
            </a:r>
            <a:r>
              <a:rPr lang="zh-TW" altLang="en-US" dirty="0"/>
              <a:t>因每人身體構造不同所以有所區別</a:t>
            </a:r>
            <a:r>
              <a:rPr lang="en-US" altLang="zh-TW" dirty="0"/>
              <a:t>)</a:t>
            </a:r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身體重心</a:t>
            </a:r>
            <a:r>
              <a:rPr lang="en-US" altLang="zh-TW" dirty="0"/>
              <a:t>(</a:t>
            </a:r>
            <a:r>
              <a:rPr lang="zh-TW" altLang="en-US" dirty="0"/>
              <a:t>啞鈴、槓鈴</a:t>
            </a:r>
            <a:r>
              <a:rPr lang="en-US" altLang="zh-TW" dirty="0"/>
              <a:t>)</a:t>
            </a:r>
            <a:r>
              <a:rPr lang="zh-TW" altLang="en-US" dirty="0"/>
              <a:t>與腳掌中心須連成一條直線。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膝蓋與髖部同時啟動。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動作時膝蓋與腳掌方向對齊。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頂峰時膝蓋應略超過腳趾。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脊椎保持中立</a:t>
            </a:r>
            <a:r>
              <a:rPr lang="en-US" altLang="zh-TW" dirty="0"/>
              <a:t>(</a:t>
            </a:r>
            <a:r>
              <a:rPr lang="zh-TW" altLang="en-US" dirty="0"/>
              <a:t>腰椎避免屈曲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759AEAA-35D9-2617-9C97-BEE75AB37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2464" y="3203411"/>
            <a:ext cx="3995557" cy="3315625"/>
          </a:xfrm>
          <a:prstGeom prst="rect">
            <a:avLst/>
          </a:prstGeom>
        </p:spPr>
      </p:pic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55716417-ED3C-59C9-A71F-93FE92D2C2E0}"/>
              </a:ext>
            </a:extLst>
          </p:cNvPr>
          <p:cNvCxnSpPr/>
          <p:nvPr/>
        </p:nvCxnSpPr>
        <p:spPr>
          <a:xfrm>
            <a:off x="9345336" y="3909270"/>
            <a:ext cx="822121" cy="192107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直線接點 12">
            <a:extLst>
              <a:ext uri="{FF2B5EF4-FFF2-40B4-BE49-F238E27FC236}">
                <a16:creationId xmlns:a16="http://schemas.microsoft.com/office/drawing/2014/main" id="{4AD94AE8-4008-A247-9ACD-CA69AB71CE7F}"/>
              </a:ext>
            </a:extLst>
          </p:cNvPr>
          <p:cNvCxnSpPr/>
          <p:nvPr/>
        </p:nvCxnSpPr>
        <p:spPr>
          <a:xfrm>
            <a:off x="9320169" y="4211273"/>
            <a:ext cx="58723" cy="212241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542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344498-B09B-B109-A16A-DAF4586D1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訓練動作姿態矯正判定標準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深蹲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60DA7F-5D0F-343B-D37F-8595C6AA1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176"/>
            <a:ext cx="10515600" cy="50323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離心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身體重心</a:t>
            </a:r>
            <a:r>
              <a:rPr lang="en-US" altLang="zh-TW" dirty="0"/>
              <a:t>(</a:t>
            </a:r>
            <a:r>
              <a:rPr lang="zh-TW" altLang="en-US" dirty="0"/>
              <a:t>啞鈴、槓鈴</a:t>
            </a:r>
            <a:r>
              <a:rPr lang="en-US" altLang="zh-TW" dirty="0"/>
              <a:t>)</a:t>
            </a:r>
            <a:r>
              <a:rPr lang="zh-TW" altLang="en-US" dirty="0"/>
              <a:t>與腳掌中心須連成一條直線。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動作時膝蓋與腳掌方向對齊。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胸腔與髖部同時啟動。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605645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0244B1-6AE2-B7A2-123E-BE2B556BC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主要判定的依據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817160B-661F-71D8-0380-74434B7F7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利用展示正確姿勢深蹲的影片來建立</a:t>
            </a:r>
            <a:r>
              <a:rPr lang="en-US" altLang="zh-TW" dirty="0"/>
              <a:t>Machine Learning Model</a:t>
            </a:r>
            <a:r>
              <a:rPr lang="zh-TW" altLang="en-US" dirty="0"/>
              <a:t>，並分為離心、向心兩個</a:t>
            </a:r>
            <a:r>
              <a:rPr lang="en-US" altLang="zh-TW" dirty="0"/>
              <a:t>Class</a:t>
            </a:r>
            <a:r>
              <a:rPr lang="zh-TW" altLang="en-US" dirty="0"/>
              <a:t>，以此來當作以下數據的標準。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腳掌位置：雙腳之間的距離和肩寬的比例。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膝蓋位置：雙膝距離跟腳掌距離的比例。這點在離心和向心時會有不同標準。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髖部位置：髖部與膝蓋的相對位置。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9782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5301E9-10B6-0BA3-E82E-8805C2B4C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2023-04-20 00-45-23">
            <a:hlinkClick r:id="" action="ppaction://media"/>
            <a:extLst>
              <a:ext uri="{FF2B5EF4-FFF2-40B4-BE49-F238E27FC236}">
                <a16:creationId xmlns:a16="http://schemas.microsoft.com/office/drawing/2014/main" id="{F664A32F-3379-1FB3-D7C0-BB76426DA1C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275" cy="6858000"/>
          </a:xfrm>
        </p:spPr>
      </p:pic>
    </p:spTree>
    <p:extLst>
      <p:ext uri="{BB962C8B-B14F-4D97-AF65-F5344CB8AC3E}">
        <p14:creationId xmlns:p14="http://schemas.microsoft.com/office/powerpoint/2010/main" val="4150292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33BE00-29A5-666C-D8E4-14004AFB2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目前找好的影片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EC1A3F-98A3-049C-9137-431D8B03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9902"/>
            <a:ext cx="105156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目標希望能找到</a:t>
            </a:r>
            <a:r>
              <a:rPr lang="en-US" altLang="zh-TW" dirty="0"/>
              <a:t>200</a:t>
            </a:r>
            <a:r>
              <a:rPr lang="zh-TW" altLang="en-US" dirty="0"/>
              <a:t>個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7B1C489B-7116-386F-FF4A-81B89B1BF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016" y="2521194"/>
            <a:ext cx="6733967" cy="3971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233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344498-B09B-B109-A16A-DAF4586D1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dirty="0"/>
              <a:t>訓練動作姿態矯正判定標準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—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臀大肌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860DA7F-5D0F-343B-D37F-8595C6AA1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176"/>
            <a:ext cx="10515600" cy="5032375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向心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髖部先啟動。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頂峰時髖部高於或與</a:t>
            </a:r>
            <a:br>
              <a:rPr lang="en-US" altLang="zh-TW" dirty="0"/>
            </a:br>
            <a:r>
              <a:rPr lang="zh-TW" altLang="en-US" dirty="0"/>
              <a:t> 膝蓋呈一直線。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背部保持一直線。</a:t>
            </a:r>
            <a:endParaRPr lang="en-US" altLang="zh-TW" dirty="0"/>
          </a:p>
          <a:p>
            <a:pPr marL="514350" indent="-514350">
              <a:buFont typeface="+mj-lt"/>
              <a:buAutoNum type="arabicParenR"/>
            </a:pPr>
            <a:r>
              <a:rPr lang="zh-TW" altLang="en-US" dirty="0"/>
              <a:t> 頂峰時大腿與小腿</a:t>
            </a:r>
            <a:br>
              <a:rPr lang="en-US" altLang="zh-TW" dirty="0"/>
            </a:br>
            <a:r>
              <a:rPr lang="zh-TW" altLang="en-US" dirty="0"/>
              <a:t> 保持</a:t>
            </a:r>
            <a:r>
              <a:rPr lang="en-US" altLang="zh-TW" dirty="0"/>
              <a:t>90</a:t>
            </a:r>
            <a:r>
              <a:rPr lang="zh-TW" altLang="en-US" dirty="0"/>
              <a:t>度夾角。</a:t>
            </a:r>
            <a:br>
              <a:rPr lang="en-US" altLang="zh-TW" dirty="0"/>
            </a:br>
            <a:br>
              <a:rPr lang="en-US" altLang="zh-TW" dirty="0"/>
            </a:br>
            <a:br>
              <a:rPr lang="en-US" altLang="zh-TW" dirty="0"/>
            </a:br>
            <a:endParaRPr lang="en-US" altLang="zh-TW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38F62D02-9856-B3CB-4A41-7EF0C0A23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8143" y="2227583"/>
            <a:ext cx="5386542" cy="3247679"/>
          </a:xfrm>
          <a:prstGeom prst="rect">
            <a:avLst/>
          </a:prstGeom>
        </p:spPr>
      </p:pic>
      <p:cxnSp>
        <p:nvCxnSpPr>
          <p:cNvPr id="7" name="直線接點 6">
            <a:extLst>
              <a:ext uri="{FF2B5EF4-FFF2-40B4-BE49-F238E27FC236}">
                <a16:creationId xmlns:a16="http://schemas.microsoft.com/office/drawing/2014/main" id="{9857AD75-6278-3101-46B4-4E07736C9F05}"/>
              </a:ext>
            </a:extLst>
          </p:cNvPr>
          <p:cNvCxnSpPr/>
          <p:nvPr/>
        </p:nvCxnSpPr>
        <p:spPr>
          <a:xfrm>
            <a:off x="7046752" y="3909270"/>
            <a:ext cx="780176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707F9624-204E-31CB-69B6-DF77A7C68A43}"/>
              </a:ext>
            </a:extLst>
          </p:cNvPr>
          <p:cNvCxnSpPr>
            <a:cxnSpLocks/>
          </p:cNvCxnSpPr>
          <p:nvPr/>
        </p:nvCxnSpPr>
        <p:spPr>
          <a:xfrm>
            <a:off x="7038363" y="3909270"/>
            <a:ext cx="0" cy="140096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4E0147E4-60CE-2AFB-2DF5-6D53B8423166}"/>
              </a:ext>
            </a:extLst>
          </p:cNvPr>
          <p:cNvCxnSpPr/>
          <p:nvPr/>
        </p:nvCxnSpPr>
        <p:spPr>
          <a:xfrm>
            <a:off x="8380602" y="3851422"/>
            <a:ext cx="1065402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1635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A3D38A-2F82-8C55-00F2-C26D5F11A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下周進度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2C3325F-348F-6EC7-4748-304C2F7548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蒐集足夠的正確姿勢深蹲影片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利用這些影片找出兩項判定項目的標準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用</a:t>
            </a:r>
            <a:r>
              <a:rPr lang="en-US" altLang="zh-TW" dirty="0"/>
              <a:t>Linux</a:t>
            </a:r>
            <a:r>
              <a:rPr lang="zh-TW" altLang="en-US" dirty="0"/>
              <a:t>環境試跑上次找到的</a:t>
            </a:r>
            <a:r>
              <a:rPr lang="en-US" altLang="zh-TW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3938600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B8E4C4-E595-8FC1-CF09-7BEFA7BA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0E1D310-E6BF-DFC2-5282-C781083254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本周新增內容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設計動機與目的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系統功能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架設環境遇到的問題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下周進度</a:t>
            </a:r>
          </a:p>
        </p:txBody>
      </p:sp>
    </p:spTree>
    <p:extLst>
      <p:ext uri="{BB962C8B-B14F-4D97-AF65-F5344CB8AC3E}">
        <p14:creationId xmlns:p14="http://schemas.microsoft.com/office/powerpoint/2010/main" val="449935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EA62A67-1DF8-120C-0841-F9EA55AF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1CF0E5B-5FA7-4723-AEAB-FCF2C1183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hlinkClick r:id="rId2"/>
              </a:rPr>
              <a:t>https://squatuniversity.com/2016/04/20/the-real-science-of-the-squat/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hlinkClick r:id="rId3"/>
              </a:rPr>
              <a:t>https://www.youtube.com/watch?v=bEv6CCg2BC8&amp;t=516s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hlinkClick r:id="rId4"/>
              </a:rPr>
              <a:t>Form AI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hlinkClick r:id="rId5"/>
              </a:rPr>
              <a:t> AI Fitness Coach at Home using Image Recognition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/>
              <a:t> </a:t>
            </a:r>
            <a:r>
              <a:rPr lang="en-US" altLang="zh-TW" b="1" i="0" u="none" strike="noStrike" dirty="0">
                <a:effectLst/>
                <a:latin typeface="-apple-system"/>
                <a:hlinkClick r:id="rId6"/>
              </a:rPr>
              <a:t>Exercise-Correction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01215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BA37AA-CC80-6E65-A29C-DCAA7BAE1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下載</a:t>
            </a:r>
            <a:r>
              <a:rPr lang="en-US" altLang="zh-TW" dirty="0"/>
              <a:t>Exercise Correction</a:t>
            </a:r>
            <a:r>
              <a:rPr lang="zh-TW" altLang="en-US" dirty="0"/>
              <a:t>遇到的問題</a:t>
            </a:r>
          </a:p>
        </p:txBody>
      </p:sp>
      <p:pic>
        <p:nvPicPr>
          <p:cNvPr id="4" name="內容版面配置區 3">
            <a:extLst>
              <a:ext uri="{FF2B5EF4-FFF2-40B4-BE49-F238E27FC236}">
                <a16:creationId xmlns:a16="http://schemas.microsoft.com/office/drawing/2014/main" id="{A8205FC1-7350-92C6-AA76-30F60562B1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230" y="2379988"/>
            <a:ext cx="5412748" cy="1502889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0FBECEF-0F35-3AF4-A041-6647EBA45EA7}"/>
              </a:ext>
            </a:extLst>
          </p:cNvPr>
          <p:cNvSpPr txBox="1"/>
          <p:nvPr/>
        </p:nvSpPr>
        <p:spPr>
          <a:xfrm>
            <a:off x="728784" y="1681596"/>
            <a:ext cx="105155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這是</a:t>
            </a:r>
            <a:r>
              <a:rPr lang="zh-TW" altLang="en-US" kern="100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它</a:t>
            </a: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說要</a:t>
            </a:r>
            <a:r>
              <a:rPr lang="en-US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install</a:t>
            </a: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的 </a:t>
            </a:r>
            <a:r>
              <a:rPr lang="en-US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project dependencies</a:t>
            </a:r>
          </a:p>
          <a:p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我以為是</a:t>
            </a:r>
            <a:r>
              <a:rPr lang="en-US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copy</a:t>
            </a: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他這行就好</a:t>
            </a:r>
            <a:r>
              <a:rPr lang="zh-TW" altLang="en-US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</a:t>
            </a:r>
            <a:r>
              <a:rPr lang="zh-TW" altLang="zh-TW" sz="1800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後來發現好像是要把文字檔打開來看他要的東西 一個一個下載下來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A8F41E4A-3A90-EA5E-9EC9-7AC5C5C98603}"/>
              </a:ext>
            </a:extLst>
          </p:cNvPr>
          <p:cNvSpPr txBox="1"/>
          <p:nvPr/>
        </p:nvSpPr>
        <p:spPr>
          <a:xfrm>
            <a:off x="728784" y="4503997"/>
            <a:ext cx="96578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所以目前我正在下載這文字檔裡的東西 只不過那個</a:t>
            </a:r>
            <a:br>
              <a:rPr lang="en-US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en-US" altLang="zh-TW" sz="1800" dirty="0" err="1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tensorflow-macos</a:t>
            </a:r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讓我頭有點大 我的</a:t>
            </a:r>
            <a:r>
              <a:rPr lang="en-US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OS</a:t>
            </a:r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是</a:t>
            </a:r>
            <a:r>
              <a:rPr lang="en-US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Linux </a:t>
            </a:r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雖然</a:t>
            </a:r>
            <a:br>
              <a:rPr lang="en-US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</a:br>
            <a:r>
              <a:rPr lang="zh-TW" altLang="zh-TW" sz="18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我還沒用到那邊 但不知道用到的時候會出甚麼包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078E185B-66A3-B904-9543-A511BBC2F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024" y="2548772"/>
            <a:ext cx="5135718" cy="421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148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9D8B3B-22CA-51E1-2C64-1ABE027EB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本周新增內容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1B434AB-0B10-ADF4-91EB-1A70E119C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流程圖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</a:t>
            </a:r>
            <a:r>
              <a:rPr lang="en-US" altLang="zh-TW" dirty="0"/>
              <a:t>Exercise-Correction </a:t>
            </a:r>
            <a:r>
              <a:rPr lang="zh-TW" altLang="en-US" dirty="0"/>
              <a:t>安裝</a:t>
            </a:r>
          </a:p>
        </p:txBody>
      </p:sp>
    </p:spTree>
    <p:extLst>
      <p:ext uri="{BB962C8B-B14F-4D97-AF65-F5344CB8AC3E}">
        <p14:creationId xmlns:p14="http://schemas.microsoft.com/office/powerpoint/2010/main" val="1620394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395FFCB-55F0-9B79-789E-7B7D9A867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設計動機與目的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BCEBCE2-F87F-CCC2-453B-29D54DEEE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現代人除了工作、念書之外，越來越多人利用閒暇時間來運動，其中選擇進入健身房重訓的風氣更是越來越盛行。然而新手剛踏入健身房，在沒有教練在一旁指導的情況下，非常容易因為姿勢不正確導致受傷。</a:t>
            </a:r>
            <a:br>
              <a:rPr lang="en-US" altLang="zh-TW" dirty="0"/>
            </a:br>
            <a:r>
              <a:rPr lang="zh-TW" altLang="en-US" dirty="0"/>
              <a:t>於是我們決定結合去年由學長所開發的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「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</a:rPr>
              <a:t>智慧罰球輔助系統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」，進一步</a:t>
            </a:r>
            <a:r>
              <a:rPr lang="zh-TW" altLang="en-US" dirty="0"/>
              <a:t>開發一款能夠提供使用者重訓姿勢評估及矯正的系統，而我們選擇特別著重在有著人體</a:t>
            </a:r>
            <a:r>
              <a:rPr lang="en-US" altLang="zh-TW" dirty="0"/>
              <a:t>70%</a:t>
            </a:r>
            <a:r>
              <a:rPr lang="zh-TW" altLang="en-US" dirty="0"/>
              <a:t>肌肉的下肢。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53210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58E522-B387-23F8-FD8D-639737C68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設計動機與目的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E249342-E2F5-9705-D619-A063D3951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利用學長的資料完成</a:t>
            </a:r>
            <a:r>
              <a:rPr lang="en-US" altLang="zh-TW" dirty="0" err="1"/>
              <a:t>OpenPose</a:t>
            </a:r>
            <a:r>
              <a:rPr lang="zh-TW" altLang="en-US" dirty="0"/>
              <a:t>與虛擬環境的架設。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對</a:t>
            </a:r>
            <a:r>
              <a:rPr lang="en-US" altLang="zh-TW" dirty="0"/>
              <a:t>｢</a:t>
            </a:r>
            <a:r>
              <a:rPr lang="zh-TW" altLang="en-US" dirty="0"/>
              <a:t>智慧罰球輔助系統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」進行進一步模仿，擴展到能偵測到其他動作的功能。</a:t>
            </a:r>
            <a:endParaRPr lang="en-US" altLang="zh-TW" b="0" i="0" dirty="0">
              <a:solidFill>
                <a:srgbClr val="000000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TW" altLang="en-US" dirty="0">
                <a:solidFill>
                  <a:srgbClr val="00000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開發成手機應用程式，以利於隨時隨地使用。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38343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023805-C3C9-A7E9-2892-A4690E2CD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系統功能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4DCA8B-9C8B-CB51-B424-9350D6D53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功能性訓練動作建議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功能性訓練動作姿態矯正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l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419136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6C6B90-00A7-8EF8-27DE-E985CD60E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時程圖</a:t>
            </a:r>
          </a:p>
        </p:txBody>
      </p:sp>
      <p:graphicFrame>
        <p:nvGraphicFramePr>
          <p:cNvPr id="18" name="表格 18">
            <a:extLst>
              <a:ext uri="{FF2B5EF4-FFF2-40B4-BE49-F238E27FC236}">
                <a16:creationId xmlns:a16="http://schemas.microsoft.com/office/drawing/2014/main" id="{7A93BE22-41C9-7669-9BFD-BA038B1E85E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56684"/>
              </p:ext>
            </p:extLst>
          </p:nvPr>
        </p:nvGraphicFramePr>
        <p:xfrm>
          <a:off x="491392" y="1857669"/>
          <a:ext cx="11209215" cy="45336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7691">
                  <a:extLst>
                    <a:ext uri="{9D8B030D-6E8A-4147-A177-3AD203B41FA5}">
                      <a16:colId xmlns:a16="http://schemas.microsoft.com/office/drawing/2014/main" val="373477226"/>
                    </a:ext>
                  </a:extLst>
                </a:gridCol>
                <a:gridCol w="651704">
                  <a:extLst>
                    <a:ext uri="{9D8B030D-6E8A-4147-A177-3AD203B41FA5}">
                      <a16:colId xmlns:a16="http://schemas.microsoft.com/office/drawing/2014/main" val="1328017463"/>
                    </a:ext>
                  </a:extLst>
                </a:gridCol>
                <a:gridCol w="644382">
                  <a:extLst>
                    <a:ext uri="{9D8B030D-6E8A-4147-A177-3AD203B41FA5}">
                      <a16:colId xmlns:a16="http://schemas.microsoft.com/office/drawing/2014/main" val="421980312"/>
                    </a:ext>
                  </a:extLst>
                </a:gridCol>
                <a:gridCol w="673672">
                  <a:extLst>
                    <a:ext uri="{9D8B030D-6E8A-4147-A177-3AD203B41FA5}">
                      <a16:colId xmlns:a16="http://schemas.microsoft.com/office/drawing/2014/main" val="94971385"/>
                    </a:ext>
                  </a:extLst>
                </a:gridCol>
                <a:gridCol w="702962">
                  <a:extLst>
                    <a:ext uri="{9D8B030D-6E8A-4147-A177-3AD203B41FA5}">
                      <a16:colId xmlns:a16="http://schemas.microsoft.com/office/drawing/2014/main" val="912632624"/>
                    </a:ext>
                  </a:extLst>
                </a:gridCol>
                <a:gridCol w="702962">
                  <a:extLst>
                    <a:ext uri="{9D8B030D-6E8A-4147-A177-3AD203B41FA5}">
                      <a16:colId xmlns:a16="http://schemas.microsoft.com/office/drawing/2014/main" val="2724320194"/>
                    </a:ext>
                  </a:extLst>
                </a:gridCol>
                <a:gridCol w="739575">
                  <a:extLst>
                    <a:ext uri="{9D8B030D-6E8A-4147-A177-3AD203B41FA5}">
                      <a16:colId xmlns:a16="http://schemas.microsoft.com/office/drawing/2014/main" val="2020685476"/>
                    </a:ext>
                  </a:extLst>
                </a:gridCol>
                <a:gridCol w="754219">
                  <a:extLst>
                    <a:ext uri="{9D8B030D-6E8A-4147-A177-3AD203B41FA5}">
                      <a16:colId xmlns:a16="http://schemas.microsoft.com/office/drawing/2014/main" val="2525428753"/>
                    </a:ext>
                  </a:extLst>
                </a:gridCol>
                <a:gridCol w="688318">
                  <a:extLst>
                    <a:ext uri="{9D8B030D-6E8A-4147-A177-3AD203B41FA5}">
                      <a16:colId xmlns:a16="http://schemas.microsoft.com/office/drawing/2014/main" val="1743007733"/>
                    </a:ext>
                  </a:extLst>
                </a:gridCol>
                <a:gridCol w="761542">
                  <a:extLst>
                    <a:ext uri="{9D8B030D-6E8A-4147-A177-3AD203B41FA5}">
                      <a16:colId xmlns:a16="http://schemas.microsoft.com/office/drawing/2014/main" val="3163940680"/>
                    </a:ext>
                  </a:extLst>
                </a:gridCol>
                <a:gridCol w="768865">
                  <a:extLst>
                    <a:ext uri="{9D8B030D-6E8A-4147-A177-3AD203B41FA5}">
                      <a16:colId xmlns:a16="http://schemas.microsoft.com/office/drawing/2014/main" val="3863239708"/>
                    </a:ext>
                  </a:extLst>
                </a:gridCol>
                <a:gridCol w="768865">
                  <a:extLst>
                    <a:ext uri="{9D8B030D-6E8A-4147-A177-3AD203B41FA5}">
                      <a16:colId xmlns:a16="http://schemas.microsoft.com/office/drawing/2014/main" val="276681301"/>
                    </a:ext>
                  </a:extLst>
                </a:gridCol>
                <a:gridCol w="884458">
                  <a:extLst>
                    <a:ext uri="{9D8B030D-6E8A-4147-A177-3AD203B41FA5}">
                      <a16:colId xmlns:a16="http://schemas.microsoft.com/office/drawing/2014/main" val="3847619714"/>
                    </a:ext>
                  </a:extLst>
                </a:gridCol>
              </a:tblGrid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執行時間</a:t>
                      </a:r>
                      <a:r>
                        <a:rPr lang="en-US" altLang="zh-TW" dirty="0"/>
                        <a:t>(</a:t>
                      </a:r>
                      <a:r>
                        <a:rPr lang="zh-TW" altLang="en-US" dirty="0"/>
                        <a:t>月</a:t>
                      </a:r>
                      <a:r>
                        <a:rPr lang="en-US" altLang="zh-TW" dirty="0"/>
                        <a:t>)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2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3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4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5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6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7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8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9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10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11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12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9498633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架設環境與文獻探討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5327230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擷取深蹲姿勢建立判定標準及程式碼調整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791880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建立資料集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3727513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資訊專題</a:t>
                      </a:r>
                      <a:r>
                        <a:rPr lang="en-US" altLang="zh-TW" dirty="0"/>
                        <a:t>I</a:t>
                      </a:r>
                      <a:r>
                        <a:rPr lang="zh-TW" altLang="en-US" dirty="0"/>
                        <a:t>期末</a:t>
                      </a:r>
                      <a:r>
                        <a:rPr lang="en-US" altLang="zh-TW" dirty="0"/>
                        <a:t>Proposal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6720195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深蹲姿勢數據整理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4033036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系統測試與維護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8984127"/>
                  </a:ext>
                </a:extLst>
              </a:tr>
              <a:tr h="542241">
                <a:tc>
                  <a:txBody>
                    <a:bodyPr/>
                    <a:lstStyle/>
                    <a:p>
                      <a:r>
                        <a:rPr lang="zh-TW" altLang="en-US" dirty="0"/>
                        <a:t>成果發表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✓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6904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6844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583B508-F422-51A6-2C0C-2C28345E6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流程圖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B82E8ACE-AD55-DB35-8F13-DD81FDF330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05851378"/>
              </p:ext>
            </p:extLst>
          </p:nvPr>
        </p:nvGraphicFramePr>
        <p:xfrm>
          <a:off x="1432414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矩形: 圓角 4">
            <a:extLst>
              <a:ext uri="{FF2B5EF4-FFF2-40B4-BE49-F238E27FC236}">
                <a16:creationId xmlns:a16="http://schemas.microsoft.com/office/drawing/2014/main" id="{DE2F2393-859B-D225-8A91-6F877BE10578}"/>
              </a:ext>
            </a:extLst>
          </p:cNvPr>
          <p:cNvSpPr/>
          <p:nvPr/>
        </p:nvSpPr>
        <p:spPr>
          <a:xfrm>
            <a:off x="825861" y="1802682"/>
            <a:ext cx="2997199" cy="72683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影片擷取</a:t>
            </a:r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EEECC75A-7061-F339-E8AB-2C1DC5AC1B1B}"/>
              </a:ext>
            </a:extLst>
          </p:cNvPr>
          <p:cNvSpPr/>
          <p:nvPr/>
        </p:nvSpPr>
        <p:spPr>
          <a:xfrm>
            <a:off x="4597400" y="1802911"/>
            <a:ext cx="2997199" cy="72683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輸入擷取</a:t>
            </a:r>
          </a:p>
        </p:txBody>
      </p:sp>
      <p:sp>
        <p:nvSpPr>
          <p:cNvPr id="8" name="矩形: 圓角 7">
            <a:extLst>
              <a:ext uri="{FF2B5EF4-FFF2-40B4-BE49-F238E27FC236}">
                <a16:creationId xmlns:a16="http://schemas.microsoft.com/office/drawing/2014/main" id="{A0DD8451-FD84-3B2C-B177-C616843C5114}"/>
              </a:ext>
            </a:extLst>
          </p:cNvPr>
          <p:cNvSpPr/>
          <p:nvPr/>
        </p:nvSpPr>
        <p:spPr>
          <a:xfrm>
            <a:off x="8362962" y="1802911"/>
            <a:ext cx="2997199" cy="72683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solidFill>
                  <a:schemeClr val="tx1"/>
                </a:solidFill>
              </a:rPr>
              <a:t>網頁顯示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FD6F6F5B-47CD-7625-7A37-B55A846640B8}"/>
              </a:ext>
            </a:extLst>
          </p:cNvPr>
          <p:cNvSpPr txBox="1"/>
          <p:nvPr/>
        </p:nvSpPr>
        <p:spPr>
          <a:xfrm>
            <a:off x="838200" y="5226146"/>
            <a:ext cx="2157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拍攝影片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影片角度：正面</a:t>
            </a:r>
          </a:p>
        </p:txBody>
      </p:sp>
      <p:sp>
        <p:nvSpPr>
          <p:cNvPr id="11" name="箭號: 向右 10">
            <a:extLst>
              <a:ext uri="{FF2B5EF4-FFF2-40B4-BE49-F238E27FC236}">
                <a16:creationId xmlns:a16="http://schemas.microsoft.com/office/drawing/2014/main" id="{A1D43920-15F7-55CB-D429-167E6D28E7B8}"/>
              </a:ext>
            </a:extLst>
          </p:cNvPr>
          <p:cNvSpPr/>
          <p:nvPr/>
        </p:nvSpPr>
        <p:spPr>
          <a:xfrm>
            <a:off x="3906953" y="1925474"/>
            <a:ext cx="612531" cy="48463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3" name="箭號: 向右 12">
            <a:extLst>
              <a:ext uri="{FF2B5EF4-FFF2-40B4-BE49-F238E27FC236}">
                <a16:creationId xmlns:a16="http://schemas.microsoft.com/office/drawing/2014/main" id="{E4AAC741-09C4-8372-3283-8C4C07AAA7D5}"/>
              </a:ext>
            </a:extLst>
          </p:cNvPr>
          <p:cNvSpPr/>
          <p:nvPr/>
        </p:nvSpPr>
        <p:spPr>
          <a:xfrm>
            <a:off x="7672515" y="1924010"/>
            <a:ext cx="612531" cy="48463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724BFEC9-D14A-0E6F-EB90-5BD7B51F0B48}"/>
              </a:ext>
            </a:extLst>
          </p:cNvPr>
          <p:cNvSpPr txBox="1"/>
          <p:nvPr/>
        </p:nvSpPr>
        <p:spPr>
          <a:xfrm>
            <a:off x="4270274" y="5226145"/>
            <a:ext cx="37048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OpenPose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進行關鍵點辨識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計算特定節點間的距離並與判定</a:t>
            </a:r>
            <a:b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標準做比較</a:t>
            </a:r>
          </a:p>
        </p:txBody>
      </p:sp>
      <p:sp>
        <p:nvSpPr>
          <p:cNvPr id="16" name="文字方塊 15">
            <a:extLst>
              <a:ext uri="{FF2B5EF4-FFF2-40B4-BE49-F238E27FC236}">
                <a16:creationId xmlns:a16="http://schemas.microsoft.com/office/drawing/2014/main" id="{FA6E7397-5F71-8F98-09C2-554E1DD44E6D}"/>
              </a:ext>
            </a:extLst>
          </p:cNvPr>
          <p:cNvSpPr txBox="1"/>
          <p:nvPr/>
        </p:nvSpPr>
        <p:spPr>
          <a:xfrm>
            <a:off x="8035836" y="5226144"/>
            <a:ext cx="365144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/>
              <a:t>顯示姿勢為</a:t>
            </a:r>
            <a:r>
              <a:rPr lang="en-US" altLang="zh-TW" dirty="0"/>
              <a:t>Correct</a:t>
            </a:r>
            <a:r>
              <a:rPr lang="zh-TW" altLang="en-US" dirty="0"/>
              <a:t>或</a:t>
            </a:r>
            <a:r>
              <a:rPr lang="en-US" altLang="zh-TW" dirty="0"/>
              <a:t>Incorrect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TW" altLang="en-US" dirty="0"/>
              <a:t>對不正確的姿勢提供矯正建議</a:t>
            </a:r>
            <a:endParaRPr lang="en-US" altLang="zh-TW" dirty="0"/>
          </a:p>
          <a:p>
            <a:pPr marL="342900" indent="-342900">
              <a:buFont typeface="+mj-lt"/>
              <a:buAutoNum type="arabicPeriod"/>
            </a:pPr>
            <a:r>
              <a:rPr lang="zh-TW" altLang="en-US" dirty="0"/>
              <a:t>膝蓋位置 標準</a:t>
            </a:r>
            <a:r>
              <a:rPr lang="en-US" altLang="zh-TW" dirty="0"/>
              <a:t>/</a:t>
            </a:r>
            <a:r>
              <a:rPr lang="zh-TW" altLang="en-US" dirty="0"/>
              <a:t>過開</a:t>
            </a:r>
            <a:r>
              <a:rPr lang="en-US" altLang="zh-TW" dirty="0"/>
              <a:t>/</a:t>
            </a:r>
            <a:r>
              <a:rPr lang="zh-TW" altLang="en-US" dirty="0"/>
              <a:t>過窄</a:t>
            </a:r>
            <a:endParaRPr lang="en-US" altLang="zh-TW" dirty="0"/>
          </a:p>
          <a:p>
            <a:pPr marL="342900" indent="-342900">
              <a:buFont typeface="+mj-lt"/>
              <a:buAutoNum type="arabicPeriod"/>
            </a:pPr>
            <a:r>
              <a:rPr lang="zh-TW" altLang="en-US" dirty="0"/>
              <a:t>雙腳距離 標準</a:t>
            </a:r>
            <a:r>
              <a:rPr lang="en-US" altLang="zh-TW" dirty="0"/>
              <a:t>/</a:t>
            </a:r>
            <a:r>
              <a:rPr lang="zh-TW" altLang="en-US" dirty="0"/>
              <a:t>過開</a:t>
            </a:r>
            <a:r>
              <a:rPr lang="en-US" altLang="zh-TW" dirty="0"/>
              <a:t>/</a:t>
            </a:r>
            <a:r>
              <a:rPr lang="zh-TW" altLang="en-US" dirty="0"/>
              <a:t>過窄</a:t>
            </a:r>
            <a:endParaRPr lang="en-US" altLang="zh-TW" dirty="0"/>
          </a:p>
          <a:p>
            <a:pPr marL="342900" indent="-342900">
              <a:buFont typeface="+mj-lt"/>
              <a:buAutoNum type="arabicPeriod"/>
            </a:pPr>
            <a:r>
              <a:rPr lang="zh-TW" altLang="en-US" dirty="0"/>
              <a:t>蹲下時髖部位置 標準</a:t>
            </a:r>
            <a:r>
              <a:rPr lang="en-US" altLang="zh-TW" dirty="0"/>
              <a:t>/</a:t>
            </a:r>
            <a:r>
              <a:rPr lang="zh-TW" altLang="en-US" dirty="0"/>
              <a:t>過高</a:t>
            </a:r>
            <a:endParaRPr lang="en-US" altLang="zh-TW" dirty="0"/>
          </a:p>
          <a:p>
            <a:pPr marL="342900" indent="-342900">
              <a:buFont typeface="+mj-lt"/>
              <a:buAutoNum type="arabicPeriod"/>
            </a:pPr>
            <a:endParaRPr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4B74DC42-02BF-D03C-0063-14739A6153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3052" y="2625285"/>
            <a:ext cx="2062815" cy="2469281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1C7B35B0-EE1F-5F8E-4FE1-F629671077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02852" y="2594021"/>
            <a:ext cx="2386294" cy="2551353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D8C94C6D-8FDF-4B86-CDEE-1B08B86C64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85046" y="2915114"/>
            <a:ext cx="3222818" cy="1804558"/>
          </a:xfrm>
          <a:prstGeom prst="rect">
            <a:avLst/>
          </a:prstGeom>
        </p:spPr>
      </p:pic>
      <p:sp>
        <p:nvSpPr>
          <p:cNvPr id="18" name="文字方塊 17">
            <a:extLst>
              <a:ext uri="{FF2B5EF4-FFF2-40B4-BE49-F238E27FC236}">
                <a16:creationId xmlns:a16="http://schemas.microsoft.com/office/drawing/2014/main" id="{9CF189CD-8659-3B0B-A457-53DB231BC9EA}"/>
              </a:ext>
            </a:extLst>
          </p:cNvPr>
          <p:cNvSpPr txBox="1"/>
          <p:nvPr/>
        </p:nvSpPr>
        <p:spPr>
          <a:xfrm>
            <a:off x="9454063" y="4854609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(</a:t>
            </a:r>
            <a:r>
              <a:rPr lang="zh-TW" altLang="en-US" dirty="0"/>
              <a:t>示意圖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057300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4F85AA-3801-011F-F65B-59EC5A7B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/>
              <a:t>功能性訓練動作建議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6D1244-F255-E487-C7FB-0909A2108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dirty="0"/>
              <a:t> 使用者可以依照需求點選自己的訓練條件</a:t>
            </a:r>
            <a:r>
              <a:rPr lang="en-US" altLang="zh-TW" dirty="0"/>
              <a:t>(</a:t>
            </a:r>
            <a:r>
              <a:rPr lang="zh-TW" altLang="en-US" dirty="0"/>
              <a:t>分為徒手訓練、基本器材訓練、完整器材訓練</a:t>
            </a:r>
            <a:r>
              <a:rPr lang="en-US" altLang="zh-TW" dirty="0"/>
              <a:t>)</a:t>
            </a:r>
            <a:r>
              <a:rPr lang="zh-TW" altLang="en-US" dirty="0"/>
              <a:t>，系統就會依照選擇的條件推薦使用者可嘗試的訓練動作。</a:t>
            </a:r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C7DE5FBC-04EF-5CE9-F411-5A445193E6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682559"/>
            <a:ext cx="2773960" cy="277396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200FFAA3-5472-9872-896F-470C043601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020" y="3682559"/>
            <a:ext cx="2773960" cy="2773960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8DD66A50-07E9-2583-85FF-327702E7DB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484" y="3682559"/>
            <a:ext cx="2810316" cy="2810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754301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探索</Template>
  <TotalTime>1455</TotalTime>
  <Words>988</Words>
  <Application>Microsoft Office PowerPoint</Application>
  <PresentationFormat>寬螢幕</PresentationFormat>
  <Paragraphs>136</Paragraphs>
  <Slides>21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30" baseType="lpstr">
      <vt:lpstr>-apple-system</vt:lpstr>
      <vt:lpstr>AvenirNext LT Pro Medium</vt:lpstr>
      <vt:lpstr>微軟正黑體</vt:lpstr>
      <vt:lpstr>微軟正黑體</vt:lpstr>
      <vt:lpstr>Arial</vt:lpstr>
      <vt:lpstr>Avenir Next LT Pro</vt:lpstr>
      <vt:lpstr>Posterama</vt:lpstr>
      <vt:lpstr>Wingdings</vt:lpstr>
      <vt:lpstr>ExploreVTI</vt:lpstr>
      <vt:lpstr>下肢重訓姿勢矯正輔助系統</vt:lpstr>
      <vt:lpstr>目錄</vt:lpstr>
      <vt:lpstr>本周新增內容</vt:lpstr>
      <vt:lpstr>設計動機與目的</vt:lpstr>
      <vt:lpstr>設計動機與目的</vt:lpstr>
      <vt:lpstr>系統功能</vt:lpstr>
      <vt:lpstr>時程圖</vt:lpstr>
      <vt:lpstr>流程圖</vt:lpstr>
      <vt:lpstr>功能性訓練動作建議</vt:lpstr>
      <vt:lpstr>下肢的肌群</vt:lpstr>
      <vt:lpstr>PowerPoint 簡報</vt:lpstr>
      <vt:lpstr>功能性訓練動作姿態矯正</vt:lpstr>
      <vt:lpstr>訓練動作姿態矯正判定標準—深蹲</vt:lpstr>
      <vt:lpstr>訓練動作姿態矯正判定標準—深蹲</vt:lpstr>
      <vt:lpstr>主要判定的依據</vt:lpstr>
      <vt:lpstr>PowerPoint 簡報</vt:lpstr>
      <vt:lpstr>目前找好的影片</vt:lpstr>
      <vt:lpstr>訓練動作姿態矯正判定標準—臀大肌</vt:lpstr>
      <vt:lpstr>下周進度</vt:lpstr>
      <vt:lpstr>參考資料</vt:lpstr>
      <vt:lpstr>下載Exercise Correction遇到的問題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提升運動表現輔助系統</dc:title>
  <dc:creator>俊彥 游</dc:creator>
  <cp:lastModifiedBy>俊彥 游</cp:lastModifiedBy>
  <cp:revision>15</cp:revision>
  <dcterms:created xsi:type="dcterms:W3CDTF">2023-02-10T16:59:45Z</dcterms:created>
  <dcterms:modified xsi:type="dcterms:W3CDTF">2023-04-29T04:48:31Z</dcterms:modified>
</cp:coreProperties>
</file>

<file path=docProps/thumbnail.jpeg>
</file>